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64" r:id="rId4"/>
    <p:sldId id="266" r:id="rId5"/>
    <p:sldId id="267" r:id="rId6"/>
    <p:sldId id="263" r:id="rId7"/>
    <p:sldId id="268" r:id="rId8"/>
    <p:sldId id="260" r:id="rId9"/>
  </p:sldIdLst>
  <p:sldSz cx="9144000" cy="6858000" type="screen4x3"/>
  <p:notesSz cx="6797675" cy="992505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>
        <p:scale>
          <a:sx n="66" d="100"/>
          <a:sy n="66" d="100"/>
        </p:scale>
        <p:origin x="-1284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5328592" cy="122413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53374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>
          <a:xfrm>
            <a:off x="107504" y="1556792"/>
            <a:ext cx="583264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74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583264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putnik-ach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5328592" cy="324036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«Поверь в себя»,</a:t>
            </a:r>
            <a:br>
              <a:rPr lang="ru-RU" u="sng" dirty="0" smtClean="0"/>
            </a:br>
            <a:r>
              <a:rPr lang="ru-RU" dirty="0" smtClean="0"/>
              <a:t>направленная на формирование жизнестойкости и преодоление трудных жизненных ситуаций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i="1" dirty="0" smtClean="0"/>
              <a:t>11.06.2024-30.06.2024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3" name="Рисунок 2" descr="F:\видео консультирование КИБЕРБУЛЛИНГ\Выступление.jpg\d7a397f771ec51f63b1064bf1fc33ba8-0.jpg"/>
          <p:cNvPicPr/>
          <p:nvPr/>
        </p:nvPicPr>
        <p:blipFill>
          <a:blip r:embed="rId3" cstate="print"/>
          <a:srcRect l="72326" b="63376"/>
          <a:stretch>
            <a:fillRect/>
          </a:stretch>
        </p:blipFill>
        <p:spPr bwMode="auto">
          <a:xfrm flipV="1">
            <a:off x="323528" y="332656"/>
            <a:ext cx="133323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51720" y="279376"/>
            <a:ext cx="439248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МБУ Центр «Спутник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C2D2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(ул. Калинина, 22)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185E4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4"/>
              </a:rPr>
              <a:t>https://sputnik-ach.ru/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практики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556792"/>
            <a:ext cx="5832648" cy="44644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повышение устойчивости подростков к трудным жизненным ситуациям, формирование жизнестойкости, развитие способности к поиску индивидуальных адаптивных стратегий преодоления совладающего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сформировать психологическую устойчивость несовершеннолетних к кризисным ситуациям, которые требуют мобилизовать ресурсы личности;</a:t>
            </a:r>
          </a:p>
          <a:p>
            <a:r>
              <a:rPr lang="ru-RU" dirty="0" smtClean="0"/>
              <a:t>расширить репертуар поведенческих стратегий в трудных жизненных ситуациях;</a:t>
            </a:r>
          </a:p>
          <a:p>
            <a:r>
              <a:rPr lang="ru-RU" dirty="0" smtClean="0"/>
              <a:t>сформировать индивидуальные навыки управления стрессом, в идеале — «открытие» индивидуального стиля поведения в стрессовых ситуациях;</a:t>
            </a:r>
          </a:p>
          <a:p>
            <a:r>
              <a:rPr lang="ru-RU" dirty="0" smtClean="0"/>
              <a:t>обучить способам (навыкам) оказания психологической поддержки человеку, находящемуся в критической ситуации; научить оказывать, запрашивать и получать поддержку.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Целевая группа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352928" cy="172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Дети и подростки, в том числе с ОВЗ в возрасте 11-17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Формы работы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2448272" cy="3816424"/>
          </a:xfrm>
        </p:spPr>
        <p:txBody>
          <a:bodyPr>
            <a:normAutofit/>
          </a:bodyPr>
          <a:lstStyle/>
          <a:p>
            <a:r>
              <a:rPr lang="ru-RU" dirty="0" smtClean="0"/>
              <a:t>Групповая</a:t>
            </a:r>
            <a:endParaRPr lang="ru-RU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699792" y="1412776"/>
            <a:ext cx="367240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Индивидуальная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335688" y="1412776"/>
            <a:ext cx="26288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Командная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E:\2023-2024\Дети\Поверь в себя 11.06.24-21.106.24\IMG_20240611_155840~2.jpg"/>
          <p:cNvPicPr>
            <a:picLocks noChangeAspect="1" noChangeArrowheads="1"/>
          </p:cNvPicPr>
          <p:nvPr/>
        </p:nvPicPr>
        <p:blipFill>
          <a:blip r:embed="rId2" cstate="print"/>
          <a:srcRect l="1443" t="16294" r="-314"/>
          <a:stretch>
            <a:fillRect/>
          </a:stretch>
        </p:blipFill>
        <p:spPr bwMode="auto">
          <a:xfrm>
            <a:off x="251520" y="2204864"/>
            <a:ext cx="3672408" cy="2340995"/>
          </a:xfrm>
          <a:prstGeom prst="rect">
            <a:avLst/>
          </a:prstGeom>
          <a:noFill/>
        </p:spPr>
      </p:pic>
      <p:pic>
        <p:nvPicPr>
          <p:cNvPr id="20483" name="Picture 3" descr="E:\2023-2024\Дети\Поверь в себя 11.06.24-21.106.24\IMG_20240618_161229.jpg"/>
          <p:cNvPicPr>
            <a:picLocks noChangeAspect="1" noChangeArrowheads="1"/>
          </p:cNvPicPr>
          <p:nvPr/>
        </p:nvPicPr>
        <p:blipFill>
          <a:blip r:embed="rId3" cstate="print"/>
          <a:srcRect r="2742" b="26770"/>
          <a:stretch>
            <a:fillRect/>
          </a:stretch>
        </p:blipFill>
        <p:spPr bwMode="auto">
          <a:xfrm>
            <a:off x="3563888" y="2060848"/>
            <a:ext cx="2448272" cy="2448272"/>
          </a:xfrm>
          <a:prstGeom prst="rect">
            <a:avLst/>
          </a:prstGeom>
          <a:noFill/>
        </p:spPr>
      </p:pic>
      <p:pic>
        <p:nvPicPr>
          <p:cNvPr id="20484" name="Picture 4" descr="E:\2023-2024\Дети\Поверь в себя 11.06.24-21.106.24\IMG_20240613_160127.jpg"/>
          <p:cNvPicPr>
            <a:picLocks noChangeAspect="1" noChangeArrowheads="1"/>
          </p:cNvPicPr>
          <p:nvPr/>
        </p:nvPicPr>
        <p:blipFill>
          <a:blip r:embed="rId4" cstate="print"/>
          <a:srcRect t="21266" r="9155"/>
          <a:stretch>
            <a:fillRect/>
          </a:stretch>
        </p:blipFill>
        <p:spPr bwMode="auto">
          <a:xfrm>
            <a:off x="5940152" y="2780928"/>
            <a:ext cx="2987824" cy="3439200"/>
          </a:xfrm>
          <a:prstGeom prst="rect">
            <a:avLst/>
          </a:prstGeom>
          <a:noFill/>
        </p:spPr>
      </p:pic>
      <p:pic>
        <p:nvPicPr>
          <p:cNvPr id="20486" name="Picture 6" descr="E:\2024-2025\дети\Ожиганова Ангелина 18.10.2024.jpg"/>
          <p:cNvPicPr>
            <a:picLocks noChangeAspect="1" noChangeArrowheads="1"/>
          </p:cNvPicPr>
          <p:nvPr/>
        </p:nvPicPr>
        <p:blipFill>
          <a:blip r:embed="rId5" cstate="print"/>
          <a:srcRect l="14832" t="19544" r="3589" b="22755"/>
          <a:stretch>
            <a:fillRect/>
          </a:stretch>
        </p:blipFill>
        <p:spPr bwMode="auto">
          <a:xfrm>
            <a:off x="3879794" y="4221088"/>
            <a:ext cx="2222958" cy="2088232"/>
          </a:xfrm>
          <a:prstGeom prst="rect">
            <a:avLst/>
          </a:prstGeom>
          <a:noFill/>
        </p:spPr>
      </p:pic>
      <p:pic>
        <p:nvPicPr>
          <p:cNvPr id="20489" name="Picture 9" descr="E:\2023-2024\Дети\Поверь в себя 11.06.24-21.106.24\IMG_20240619_1534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77072"/>
            <a:ext cx="3312368" cy="2494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встречи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003648" y="4629865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719485" y="405360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775048" y="409646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003648" y="2115265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719485" y="153900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775048" y="158186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003648" y="2953465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719485" y="237720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775048" y="242006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005236" y="3790078"/>
            <a:ext cx="4799012" cy="1587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719485" y="321540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775048" y="325826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003648" y="5490290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719485" y="4914028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775048" y="495689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771800" y="2204864"/>
            <a:ext cx="51845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Тренинг нестандартных поступков </a:t>
            </a:r>
          </a:p>
          <a:p>
            <a:pPr eaLnBrk="0" hangingPunct="0"/>
            <a:r>
              <a:rPr lang="ru-RU" sz="2400" b="1" dirty="0" smtClean="0"/>
              <a:t>и преодоление низкой самооценки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2627784" y="3284984"/>
            <a:ext cx="62379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7030A0"/>
                </a:solidFill>
              </a:rPr>
              <a:t>Неуверенность, уверенность и агрессивность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070448" y="4169490"/>
            <a:ext cx="355571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/>
              <a:t>Жизнестойкая личность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699792" y="4581128"/>
            <a:ext cx="515807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7030A0"/>
                </a:solidFill>
              </a:rPr>
              <a:t>Стратегии достижения цели. Оценка </a:t>
            </a:r>
          </a:p>
          <a:p>
            <a:pPr eaLnBrk="0" hangingPunct="0"/>
            <a:r>
              <a:rPr lang="ru-RU" sz="2400" b="1" dirty="0" smtClean="0">
                <a:solidFill>
                  <a:srgbClr val="7030A0"/>
                </a:solidFill>
              </a:rPr>
              <a:t>ресурсов и препятствий</a:t>
            </a:r>
            <a:r>
              <a:rPr lang="ru-RU" sz="2400" b="1" dirty="0" smtClean="0"/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3" name="Text Box 269"/>
          <p:cNvSpPr txBox="1">
            <a:spLocks noChangeArrowheads="1"/>
          </p:cNvSpPr>
          <p:nvPr/>
        </p:nvSpPr>
        <p:spPr bwMode="gray">
          <a:xfrm>
            <a:off x="2627784" y="1052736"/>
            <a:ext cx="576042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7030A0"/>
                </a:solidFill>
              </a:rPr>
              <a:t>Преодолевающее поведение личности </a:t>
            </a:r>
          </a:p>
          <a:p>
            <a:pPr eaLnBrk="0" hangingPunct="0"/>
            <a:r>
              <a:rPr lang="ru-RU" sz="2400" b="1" dirty="0" smtClean="0">
                <a:solidFill>
                  <a:srgbClr val="7030A0"/>
                </a:solidFill>
              </a:rPr>
              <a:t>в трудных жизненных ситуациях. </a:t>
            </a:r>
          </a:p>
          <a:p>
            <a:pPr eaLnBrk="0" hangingPunct="0"/>
            <a:r>
              <a:rPr lang="ru-RU" sz="2400" b="1" i="1" dirty="0" smtClean="0">
                <a:solidFill>
                  <a:srgbClr val="7030A0"/>
                </a:solidFill>
              </a:rPr>
              <a:t>«Правила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антистрессового</a:t>
            </a:r>
            <a:r>
              <a:rPr lang="ru-RU" sz="2400" b="1" i="1" dirty="0" smtClean="0">
                <a:solidFill>
                  <a:srgbClr val="7030A0"/>
                </a:solidFill>
              </a:rPr>
              <a:t> поведения».</a:t>
            </a:r>
            <a:endParaRPr lang="en-US" sz="2400" dirty="0">
              <a:solidFill>
                <a:srgbClr val="7030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2023-2024\Дети\Поверь в себя 11.06.24-21.106.24\Screenshot_20240614-105023.png"/>
          <p:cNvPicPr>
            <a:picLocks noChangeAspect="1" noChangeArrowheads="1"/>
          </p:cNvPicPr>
          <p:nvPr/>
        </p:nvPicPr>
        <p:blipFill>
          <a:blip r:embed="rId2" cstate="print"/>
          <a:srcRect l="1400" t="44624" r="4002" b="33443"/>
          <a:stretch>
            <a:fillRect/>
          </a:stretch>
        </p:blipFill>
        <p:spPr bwMode="auto">
          <a:xfrm>
            <a:off x="395536" y="332656"/>
            <a:ext cx="5250735" cy="2714437"/>
          </a:xfrm>
          <a:prstGeom prst="rect">
            <a:avLst/>
          </a:prstGeom>
          <a:noFill/>
        </p:spPr>
      </p:pic>
      <p:pic>
        <p:nvPicPr>
          <p:cNvPr id="21507" name="Picture 3" descr="E:\2023-2024\Дети\Поверь в себя 11.06.24-21.106.24\IMG_20240620_160142.jpg"/>
          <p:cNvPicPr>
            <a:picLocks noChangeAspect="1" noChangeArrowheads="1"/>
          </p:cNvPicPr>
          <p:nvPr/>
        </p:nvPicPr>
        <p:blipFill>
          <a:blip r:embed="rId3" cstate="print"/>
          <a:srcRect l="9338" t="23649" r="3224" b="14350"/>
          <a:stretch>
            <a:fillRect/>
          </a:stretch>
        </p:blipFill>
        <p:spPr bwMode="auto">
          <a:xfrm rot="723177">
            <a:off x="5703076" y="558211"/>
            <a:ext cx="3164640" cy="2980292"/>
          </a:xfrm>
          <a:prstGeom prst="rect">
            <a:avLst/>
          </a:prstGeom>
          <a:noFill/>
        </p:spPr>
      </p:pic>
      <p:pic>
        <p:nvPicPr>
          <p:cNvPr id="21508" name="Picture 4" descr="E:\2023-2024\Дети\Поверь в себя 11.06.24-21.106.24\IMG_20240620_153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0928"/>
            <a:ext cx="3384376" cy="2548236"/>
          </a:xfrm>
          <a:prstGeom prst="rect">
            <a:avLst/>
          </a:prstGeom>
          <a:noFill/>
        </p:spPr>
      </p:pic>
      <p:pic>
        <p:nvPicPr>
          <p:cNvPr id="21509" name="Picture 5" descr="E:\2023-2024\Дети\Поверь в себя 11.06.24-21.106.24\IMG_20240620_153106.jpg"/>
          <p:cNvPicPr>
            <a:picLocks noChangeAspect="1" noChangeArrowheads="1"/>
          </p:cNvPicPr>
          <p:nvPr/>
        </p:nvPicPr>
        <p:blipFill>
          <a:blip r:embed="rId5" cstate="print"/>
          <a:srcRect t="21001" r="2865"/>
          <a:stretch>
            <a:fillRect/>
          </a:stretch>
        </p:blipFill>
        <p:spPr bwMode="auto">
          <a:xfrm rot="21166344">
            <a:off x="3419871" y="2924944"/>
            <a:ext cx="3331527" cy="2040082"/>
          </a:xfrm>
          <a:prstGeom prst="rect">
            <a:avLst/>
          </a:prstGeom>
          <a:noFill/>
        </p:spPr>
      </p:pic>
      <p:pic>
        <p:nvPicPr>
          <p:cNvPr id="21510" name="Picture 6" descr="E:\2023-2024\Дети\Поверь в себя 11.06.24-21.106.24\IMG_20240620_151744~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4032" y="3429000"/>
            <a:ext cx="2569968" cy="1935035"/>
          </a:xfrm>
          <a:prstGeom prst="rect">
            <a:avLst/>
          </a:prstGeom>
          <a:noFill/>
        </p:spPr>
      </p:pic>
      <p:pic>
        <p:nvPicPr>
          <p:cNvPr id="21512" name="Picture 8" descr="E:\2023-2024\Дети\Поверь в себя 11.06.24-21.106.24\IMG_20240620_145635.jpg"/>
          <p:cNvPicPr>
            <a:picLocks noChangeAspect="1" noChangeArrowheads="1"/>
          </p:cNvPicPr>
          <p:nvPr/>
        </p:nvPicPr>
        <p:blipFill>
          <a:blip r:embed="rId7" cstate="print"/>
          <a:srcRect l="7197" t="11289" r="1043"/>
          <a:stretch>
            <a:fillRect/>
          </a:stretch>
        </p:blipFill>
        <p:spPr bwMode="auto">
          <a:xfrm rot="21143833">
            <a:off x="323528" y="4365104"/>
            <a:ext cx="1800200" cy="2311440"/>
          </a:xfrm>
          <a:prstGeom prst="rect">
            <a:avLst/>
          </a:prstGeom>
          <a:noFill/>
        </p:spPr>
      </p:pic>
      <p:pic>
        <p:nvPicPr>
          <p:cNvPr id="21514" name="Picture 10" descr="E:\2023-2024\Дети\Поверь в себя 11.06.24-21.106.24\IMG_20240613_155628~2.jpg"/>
          <p:cNvPicPr>
            <a:picLocks noChangeAspect="1" noChangeArrowheads="1"/>
          </p:cNvPicPr>
          <p:nvPr/>
        </p:nvPicPr>
        <p:blipFill>
          <a:blip r:embed="rId8" cstate="print"/>
          <a:srcRect t="4349" r="9017" b="31496"/>
          <a:stretch>
            <a:fillRect/>
          </a:stretch>
        </p:blipFill>
        <p:spPr bwMode="auto">
          <a:xfrm>
            <a:off x="4067944" y="4653136"/>
            <a:ext cx="2160240" cy="2023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196752"/>
            <a:ext cx="7488832" cy="446449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tabLst>
                <a:tab pos="4352925" algn="l"/>
              </a:tabLs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В реализацию программы включились </a:t>
            </a:r>
            <a:r>
              <a:rPr lang="ru-RU" sz="2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15 </a:t>
            </a:r>
            <a:r>
              <a:rPr lang="ru-RU" sz="2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подростков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, из них:</a:t>
            </a:r>
          </a:p>
          <a:p>
            <a:pPr>
              <a:spcAft>
                <a:spcPts val="0"/>
              </a:spcAft>
              <a:tabLst>
                <a:tab pos="4352925" algn="l"/>
              </a:tabLst>
            </a:pP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  <a:buFontTx/>
              <a:buChar char="-"/>
              <a:tabLst>
                <a:tab pos="4352925" algn="l"/>
              </a:tabLst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человека, состоящие на учете КДНиЗП, </a:t>
            </a:r>
          </a:p>
          <a:p>
            <a:pPr>
              <a:spcAft>
                <a:spcPts val="0"/>
              </a:spcAft>
              <a:buFontTx/>
              <a:buChar char="-"/>
              <a:tabLst>
                <a:tab pos="4352925" algn="l"/>
              </a:tabLst>
            </a:pPr>
            <a:r>
              <a:rPr lang="ru-RU" sz="2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1 несовершеннолетний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, попавший в ситуацию буллинга в позиции жертвы,</a:t>
            </a:r>
          </a:p>
          <a:p>
            <a:pPr>
              <a:spcAft>
                <a:spcPts val="0"/>
              </a:spcAft>
              <a:buFontTx/>
              <a:buChar char="-"/>
              <a:tabLst>
                <a:tab pos="4352925" algn="l"/>
              </a:tabLst>
            </a:pPr>
            <a:r>
              <a:rPr lang="ru-RU" sz="2800" b="1" i="1" smtClean="0">
                <a:latin typeface="Times New Roman" pitchFamily="18" charset="0"/>
                <a:ea typeface="Calibri"/>
                <a:cs typeface="Times New Roman" pitchFamily="18" charset="0"/>
              </a:rPr>
              <a:t>11</a:t>
            </a:r>
            <a:r>
              <a:rPr lang="ru-RU" sz="2800" b="1" i="1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ребят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«группа риска».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8849ea879cfd4a12f80308a7b6366a2a5ba6ed1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220</Words>
  <Application>Microsoft Office PowerPoint</Application>
  <PresentationFormat>Экран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«Поверь в себя», направленная на формирование жизнестойкости и преодоление трудных жизненных ситуаций  11.06.2024-30.06.2024 </vt:lpstr>
      <vt:lpstr>Цель практики</vt:lpstr>
      <vt:lpstr>Задачи</vt:lpstr>
      <vt:lpstr>Целевая группа</vt:lpstr>
      <vt:lpstr>Формы работы</vt:lpstr>
      <vt:lpstr>Ключевые встречи</vt:lpstr>
      <vt:lpstr>Слайд 7</vt:lpstr>
      <vt:lpstr>Результат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Самолётик из тетрадного листа</dc:title>
  <dc:creator>obstinate</dc:creator>
  <dc:description>Шаблон презентации с сайта https://presentation-creation.ru/</dc:description>
  <cp:lastModifiedBy>Sputnik</cp:lastModifiedBy>
  <cp:revision>814</cp:revision>
  <dcterms:created xsi:type="dcterms:W3CDTF">2018-02-25T09:09:03Z</dcterms:created>
  <dcterms:modified xsi:type="dcterms:W3CDTF">2024-11-27T02:37:21Z</dcterms:modified>
</cp:coreProperties>
</file>