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81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  <p:sldId id="283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6e10ead068ff01986298fd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420888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/>
              <a:t>«Роль медиации в решении школьных конфликтов»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5229200"/>
            <a:ext cx="6477000" cy="136815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Руководитель ГМО - педагог-психолог</a:t>
            </a:r>
            <a:r>
              <a:rPr kumimoji="0" lang="ru-RU" sz="2000" i="1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МБУ</a:t>
            </a:r>
            <a:r>
              <a:rPr lang="ru-RU" sz="2000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Центр «Спутник»</a:t>
            </a:r>
            <a:endParaRPr kumimoji="0" lang="ru-RU" sz="2000" i="0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Боркина ОВ\картинки\меди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68379" cy="197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Методическое сопровождение процедуры медиации: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МОУ Лицей №1, </a:t>
            </a:r>
          </a:p>
          <a:p>
            <a:r>
              <a:rPr lang="ru-RU" dirty="0" smtClean="0"/>
              <a:t>МАОУ «Школа №3», </a:t>
            </a:r>
          </a:p>
          <a:p>
            <a:r>
              <a:rPr lang="ru-RU" dirty="0" smtClean="0"/>
              <a:t>МБОУ «Средняя школа № 6», </a:t>
            </a:r>
          </a:p>
          <a:p>
            <a:r>
              <a:rPr lang="ru-RU" dirty="0" smtClean="0"/>
              <a:t>МБОУ «Средняя школа № 7»</a:t>
            </a:r>
          </a:p>
          <a:p>
            <a:r>
              <a:rPr lang="ru-RU" dirty="0" smtClean="0"/>
              <a:t>МБОУ «Школа № 8», </a:t>
            </a:r>
          </a:p>
          <a:p>
            <a:r>
              <a:rPr lang="ru-RU" dirty="0" smtClean="0"/>
              <a:t>МБОУ «Школа № 12», </a:t>
            </a:r>
          </a:p>
          <a:p>
            <a:r>
              <a:rPr lang="ru-RU" dirty="0" smtClean="0"/>
              <a:t>МБОУ «Школа № 15»)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Отработаны конфликтные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МБОУ «Школа № 12»; </a:t>
            </a:r>
          </a:p>
          <a:p>
            <a:r>
              <a:rPr lang="ru-RU" dirty="0" smtClean="0"/>
              <a:t>МБОУ «СШ № 18»; </a:t>
            </a:r>
          </a:p>
          <a:p>
            <a:r>
              <a:rPr lang="ru-RU" dirty="0" smtClean="0"/>
              <a:t>МБОУ «ОШ № 10»; </a:t>
            </a:r>
          </a:p>
          <a:p>
            <a:r>
              <a:rPr lang="ru-RU" dirty="0" smtClean="0"/>
              <a:t>МБОУ «Средняя школа № 7».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«Школа № 12»;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«СШ № 18»;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«ОШ № 10»;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«Средняя школа № 7».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«Правильный выбор»</a:t>
            </a:r>
            <a:endParaRPr lang="ru-RU" dirty="0"/>
          </a:p>
        </p:txBody>
      </p:sp>
      <p:pic>
        <p:nvPicPr>
          <p:cNvPr id="25602" name="Picture 2" descr="D:\2023-2024\Дети\Правильный выбор СШ 18 18-20.10.23\IMG_20231021_083304_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4" t="28696" r="2339" b="7664"/>
          <a:stretch>
            <a:fillRect/>
          </a:stretch>
        </p:blipFill>
        <p:spPr bwMode="auto">
          <a:xfrm>
            <a:off x="1835696" y="2564904"/>
            <a:ext cx="5688632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77281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СШ№18 – 18.10.23-20.10.23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«Правильный выбор»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412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СШ №5 – 14.11.23-16.11.23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D:\2023-2024\Дети\Прав выбор СШ 5 14-16.11.23\IMG_20231116_152909_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234" r="1266"/>
          <a:stretch>
            <a:fillRect/>
          </a:stretch>
        </p:blipFill>
        <p:spPr bwMode="auto">
          <a:xfrm>
            <a:off x="1763688" y="2492896"/>
            <a:ext cx="5616624" cy="344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023-2024\Дети\Правильный выбор СШ 15 16,17,18.04.24\IMG_20240416_145618~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559" r="-243" b="7664"/>
          <a:stretch>
            <a:fillRect/>
          </a:stretch>
        </p:blipFill>
        <p:spPr bwMode="auto">
          <a:xfrm>
            <a:off x="1642678" y="2348880"/>
            <a:ext cx="6025666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«Правильный выбор»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СШ №15 – 16.04.24-18.04.24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профилактики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«Поверь в себя», </a:t>
            </a:r>
          </a:p>
          <a:p>
            <a:r>
              <a:rPr lang="ru-RU" dirty="0" smtClean="0"/>
              <a:t>«Наш дружный коллектив»,</a:t>
            </a:r>
          </a:p>
          <a:p>
            <a:r>
              <a:rPr lang="ru-RU" dirty="0" smtClean="0"/>
              <a:t>«Гармонизация межличностных отношений».</a:t>
            </a:r>
          </a:p>
          <a:p>
            <a:pPr algn="ctr">
              <a:buNone/>
            </a:pPr>
            <a:r>
              <a:rPr lang="ru-RU" dirty="0" smtClean="0"/>
              <a:t>118 учащихся школ 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«Подростки 360»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Подростки -14 -17 лет;</a:t>
            </a:r>
          </a:p>
          <a:p>
            <a:r>
              <a:rPr lang="ru-RU" dirty="0" smtClean="0"/>
              <a:t>родители </a:t>
            </a:r>
            <a:r>
              <a:rPr lang="ru-RU" dirty="0" smtClean="0"/>
              <a:t>подростков </a:t>
            </a:r>
            <a:r>
              <a:rPr lang="ru-RU" dirty="0" smtClean="0"/>
              <a:t>от 12 </a:t>
            </a:r>
            <a:r>
              <a:rPr lang="ru-RU" dirty="0" smtClean="0"/>
              <a:t>до </a:t>
            </a:r>
            <a:r>
              <a:rPr lang="ru-RU" dirty="0" smtClean="0"/>
              <a:t>17 </a:t>
            </a:r>
            <a:r>
              <a:rPr lang="ru-RU" dirty="0" smtClean="0"/>
              <a:t>лет.</a:t>
            </a:r>
          </a:p>
          <a:p>
            <a:r>
              <a:rPr lang="ru-RU" dirty="0" smtClean="0"/>
              <a:t>специалисты по работе с подростками из 86 </a:t>
            </a:r>
            <a:r>
              <a:rPr lang="ru-RU" dirty="0" smtClean="0"/>
              <a:t>регионов РФ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«Подростки 360»</a:t>
            </a:r>
            <a:endParaRPr lang="ru-RU" dirty="0"/>
          </a:p>
        </p:txBody>
      </p:sp>
      <p:pic>
        <p:nvPicPr>
          <p:cNvPr id="1026" name="Picture 2" descr="E:\Новая папка\ГМО Роль медиации в решении школьных конфликтов\124.jpg"/>
          <p:cNvPicPr>
            <a:picLocks noChangeAspect="1" noChangeArrowheads="1"/>
          </p:cNvPicPr>
          <p:nvPr/>
        </p:nvPicPr>
        <p:blipFill>
          <a:blip r:embed="rId2" cstate="print"/>
          <a:srcRect l="11560" t="28306" r="34491" b="55344"/>
          <a:stretch>
            <a:fillRect/>
          </a:stretch>
        </p:blipFill>
        <p:spPr bwMode="auto">
          <a:xfrm>
            <a:off x="4644008" y="2852936"/>
            <a:ext cx="4368485" cy="2232248"/>
          </a:xfrm>
          <a:prstGeom prst="rect">
            <a:avLst/>
          </a:prstGeom>
          <a:noFill/>
        </p:spPr>
      </p:pic>
      <p:pic>
        <p:nvPicPr>
          <p:cNvPr id="6" name="Picture 2" descr="E:\Новая папка\ГМО Роль медиации в решении школьных конфликтов\124.jpg"/>
          <p:cNvPicPr>
            <a:picLocks noChangeAspect="1" noChangeArrowheads="1"/>
          </p:cNvPicPr>
          <p:nvPr/>
        </p:nvPicPr>
        <p:blipFill>
          <a:blip r:embed="rId2" cstate="print"/>
          <a:srcRect l="11560" t="58826" r="6072" b="33544"/>
          <a:stretch>
            <a:fillRect/>
          </a:stretch>
        </p:blipFill>
        <p:spPr bwMode="auto">
          <a:xfrm>
            <a:off x="251520" y="5373216"/>
            <a:ext cx="8676456" cy="1136565"/>
          </a:xfrm>
          <a:prstGeom prst="rect">
            <a:avLst/>
          </a:prstGeom>
          <a:noFill/>
        </p:spPr>
      </p:pic>
      <p:pic>
        <p:nvPicPr>
          <p:cNvPr id="7" name="Picture 2" descr="E:\Новая папка\ГМО Роль медиации в решении школьных конфликтов\124.jpg"/>
          <p:cNvPicPr>
            <a:picLocks noChangeAspect="1" noChangeArrowheads="1"/>
          </p:cNvPicPr>
          <p:nvPr/>
        </p:nvPicPr>
        <p:blipFill>
          <a:blip r:embed="rId2" cstate="print"/>
          <a:srcRect l="11560" t="5144" r="46052" b="79869"/>
          <a:stretch>
            <a:fillRect/>
          </a:stretch>
        </p:blipFill>
        <p:spPr bwMode="auto">
          <a:xfrm>
            <a:off x="35496" y="1340768"/>
            <a:ext cx="460851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Единый алгоритм решения любого школьного конфликта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Первое, что окажет пользу, когда проблема назрела, это </a:t>
            </a:r>
            <a:r>
              <a:rPr lang="ru-RU" b="1" dirty="0" smtClean="0"/>
              <a:t>спокойствие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Второй момент — анализ ситуации </a:t>
            </a:r>
            <a:r>
              <a:rPr lang="ru-RU" b="1" dirty="0" smtClean="0"/>
              <a:t>без превратности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Третьим важным пунктом является </a:t>
            </a:r>
            <a:r>
              <a:rPr lang="ru-RU" b="1" dirty="0" smtClean="0"/>
              <a:t>открытый диалог</a:t>
            </a:r>
            <a:r>
              <a:rPr lang="ru-RU" dirty="0" smtClean="0"/>
              <a:t> между конфликтующими сторонами, умение выслушать собеседника, спокойно изложить свой взгляд на проблему конфликта.</a:t>
            </a:r>
          </a:p>
          <a:p>
            <a:pPr lvl="0"/>
            <a:r>
              <a:rPr lang="ru-RU" dirty="0" smtClean="0"/>
              <a:t>Четвертое, что поможет прийти к нужному конструктивному итогу — </a:t>
            </a:r>
            <a:r>
              <a:rPr lang="ru-RU" b="1" dirty="0" smtClean="0"/>
              <a:t>выявление общей цели</a:t>
            </a:r>
            <a:r>
              <a:rPr lang="ru-RU" dirty="0" smtClean="0"/>
              <a:t>, способов решения проблемы, позволяющих к этой цели придти.</a:t>
            </a:r>
          </a:p>
          <a:p>
            <a:pPr lvl="0"/>
            <a:r>
              <a:rPr lang="ru-RU" dirty="0" smtClean="0"/>
              <a:t>Последним, пятым пунктом станут </a:t>
            </a:r>
            <a:r>
              <a:rPr lang="ru-RU" b="1" dirty="0" smtClean="0"/>
              <a:t>выводы</a:t>
            </a:r>
            <a:r>
              <a:rPr lang="ru-RU" dirty="0" smtClean="0"/>
              <a:t>, которые помогут избежать ошибок общения и взаимодействия в будущем.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>
                <a:hlinkClick r:id="rId2"/>
              </a:rPr>
              <a:t>https://forms.yandex.ru/u/66e10ead068ff01986298fda/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Ссылка для регистрации на </a:t>
            </a:r>
            <a:r>
              <a:rPr lang="ru-RU" dirty="0" err="1" smtClean="0"/>
              <a:t>вебинары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Пока решено, что от одного муниципалитета могут принять участие 15 педагогов.</a:t>
            </a:r>
            <a:br>
              <a:rPr lang="ru-RU" dirty="0" smtClean="0"/>
            </a:br>
            <a:r>
              <a:rPr lang="ru-RU" dirty="0" smtClean="0"/>
              <a:t>По мере набора группы при наличии свободных мест можно будет добавить участников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Ближайший </a:t>
            </a:r>
            <a:r>
              <a:rPr lang="ru-RU" dirty="0" err="1" smtClean="0"/>
              <a:t>вебинар</a:t>
            </a:r>
            <a:r>
              <a:rPr lang="ru-RU" dirty="0" smtClean="0"/>
              <a:t> 30.10.24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Утверждение плана работы на 2024-2025 учебный год.</a:t>
            </a:r>
          </a:p>
          <a:p>
            <a:pPr lvl="0"/>
            <a:r>
              <a:rPr lang="ru-RU" dirty="0" smtClean="0"/>
              <a:t>Положительный опыт Красноярского края в реализации медиативных (восстановительных) технологий в интересах несовершеннолетних.</a:t>
            </a:r>
          </a:p>
          <a:p>
            <a:pPr lvl="0"/>
            <a:r>
              <a:rPr lang="ru-RU" dirty="0" smtClean="0"/>
              <a:t>Роль медиации в решении школьных конфликтов.</a:t>
            </a:r>
          </a:p>
          <a:p>
            <a:pPr lvl="0"/>
            <a:r>
              <a:rPr lang="ru-RU" dirty="0" smtClean="0"/>
              <a:t>Разное.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Письмо Минпросвещения России от 28 апреля 2020 года N ДГ-375/07 «О направлении методических рекомендаций»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Руководство школ обяжут </a:t>
            </a:r>
            <a:r>
              <a:rPr lang="ru-RU" dirty="0" err="1" smtClean="0"/>
              <a:t>мониторить</a:t>
            </a:r>
            <a:r>
              <a:rPr lang="ru-RU" dirty="0" smtClean="0"/>
              <a:t> буллинг учеников</a:t>
            </a:r>
            <a:endParaRPr lang="ru-RU" dirty="0"/>
          </a:p>
        </p:txBody>
      </p:sp>
      <p:pic>
        <p:nvPicPr>
          <p:cNvPr id="34818" name="Picture 2" descr="C:\Users\Sputnik\AppData\Local\Packages\Microsoft.Windows.Photos_8wekyb3d8bbwe\TempState\ShareServiceTempFolder\Screenshot_20240921-100246.jpeg"/>
          <p:cNvPicPr>
            <a:picLocks noChangeAspect="1" noChangeArrowheads="1"/>
          </p:cNvPicPr>
          <p:nvPr/>
        </p:nvPicPr>
        <p:blipFill>
          <a:blip r:embed="rId2" cstate="print"/>
          <a:srcRect l="2623" t="25880" r="18691" b="27065"/>
          <a:stretch>
            <a:fillRect/>
          </a:stretch>
        </p:blipFill>
        <p:spPr bwMode="auto">
          <a:xfrm>
            <a:off x="2555776" y="1436779"/>
            <a:ext cx="3744416" cy="4992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Новая папка\ГМО Роль медиации в решении школьных конфликтов\-5434072007235986482_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План работы </a:t>
            </a:r>
            <a:br>
              <a:rPr lang="ru-RU" b="1" i="1" u="sng" dirty="0" smtClean="0"/>
            </a:br>
            <a:r>
              <a:rPr lang="ru-RU" b="1" i="1" u="sng" dirty="0" smtClean="0"/>
              <a:t>на 2024-2025 учебный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1" name="Picture 1" descr="C:\Users\Sputnik\Downloads\План\План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2" t="6325" r="7313" b="69713"/>
          <a:stretch>
            <a:fillRect/>
          </a:stretch>
        </p:blipFill>
        <p:spPr bwMode="auto">
          <a:xfrm>
            <a:off x="539552" y="2204864"/>
            <a:ext cx="813690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План работы </a:t>
            </a:r>
            <a:br>
              <a:rPr lang="ru-RU" b="1" i="1" u="sng" dirty="0" smtClean="0"/>
            </a:br>
            <a:r>
              <a:rPr lang="ru-RU" b="1" i="1" u="sng" dirty="0" smtClean="0"/>
              <a:t>на 2024-2025 учебный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Новая папка\ГМО Роль медиации в решении школьных конфликтов\План-ГМО-медиации-2024-2025.jpg"/>
          <p:cNvPicPr>
            <a:picLocks noChangeAspect="1" noChangeArrowheads="1"/>
          </p:cNvPicPr>
          <p:nvPr/>
        </p:nvPicPr>
        <p:blipFill>
          <a:blip r:embed="rId2" cstate="print"/>
          <a:srcRect l="1186" t="5030" r="1595" b="16169"/>
          <a:stretch>
            <a:fillRect/>
          </a:stretch>
        </p:blipFill>
        <p:spPr bwMode="auto">
          <a:xfrm>
            <a:off x="323527" y="1484784"/>
            <a:ext cx="841727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utnik\Downloads\Положительный-опыт-в-реализации-медиативных-технологий.jpg\d269a41b97bc487383b3f7e496705ee3aqgxlnYAo7tWi7pU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467309" cy="631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«Юный медиатор» – 2023-2024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357298"/>
            <a:ext cx="8153400" cy="4738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МБОУ «Средняя школа № 6» - 12 чел;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КГБПОУ «Ачинский колледж образовательных технологий и бизнеса» – 12 чел;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КГБПОУ «Ачинский торгово-экономический техникум» – 13 чел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«Юный медиатор»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5"/>
            <a:ext cx="86868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1 место - МОУ Лицей №1;</a:t>
            </a:r>
          </a:p>
          <a:p>
            <a:r>
              <a:rPr lang="ru-RU" dirty="0" smtClean="0"/>
              <a:t>2 место - МБОУ «Школа № 12»;</a:t>
            </a:r>
          </a:p>
          <a:p>
            <a:r>
              <a:rPr lang="ru-RU" dirty="0" smtClean="0"/>
              <a:t>3 место - МБОУ «Школа № 8».</a:t>
            </a:r>
          </a:p>
          <a:p>
            <a:pPr>
              <a:buNone/>
            </a:pPr>
            <a:r>
              <a:rPr lang="ru-RU" sz="2600" dirty="0" smtClean="0"/>
              <a:t>приняли участие 15 подростков из 5 школ города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«Медиация в образовании»</a:t>
            </a:r>
            <a:endParaRPr lang="ru-RU" dirty="0"/>
          </a:p>
        </p:txBody>
      </p:sp>
      <p:pic>
        <p:nvPicPr>
          <p:cNvPr id="24578" name="Picture 2" descr="D:\2023-2024\педагоги\ПК Медиация в Спутн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Заседания ГМО в 2023-2024 </a:t>
            </a:r>
            <a:r>
              <a:rPr lang="ru-RU" dirty="0" err="1" smtClean="0"/>
              <a:t>уч</a:t>
            </a:r>
            <a:r>
              <a:rPr lang="ru-RU" dirty="0" smtClean="0"/>
              <a:t>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нормативно-правовая база школьной службы медиации (примирения). Процедура медиации, пошаговый алгоритм;</a:t>
            </a:r>
          </a:p>
          <a:p>
            <a:r>
              <a:rPr lang="ru-RU" dirty="0" smtClean="0"/>
              <a:t>- круглый стол «Работа с буллингом»;</a:t>
            </a:r>
          </a:p>
          <a:p>
            <a:r>
              <a:rPr lang="ru-RU" dirty="0" smtClean="0"/>
              <a:t>- семинар: «Реализация восстановительных программ в образовательных организациях как  элемент профилактики криминализации подростковой среды»;</a:t>
            </a:r>
          </a:p>
          <a:p>
            <a:r>
              <a:rPr lang="ru-RU" dirty="0" smtClean="0"/>
              <a:t>- семинар: «Выявление уровня тревожности в классах».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425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«Роль медиации в решении школьных конфликтов»</vt:lpstr>
      <vt:lpstr>Повестка:</vt:lpstr>
      <vt:lpstr>План работы  на 2024-2025 учебный год. </vt:lpstr>
      <vt:lpstr>План работы  на 2024-2025 учебный год. </vt:lpstr>
      <vt:lpstr>Слайд 5</vt:lpstr>
      <vt:lpstr>«Юный медиатор» – 2023-2024 </vt:lpstr>
      <vt:lpstr>конкурс «Юный медиатор»</vt:lpstr>
      <vt:lpstr>«Медиация в образовании»</vt:lpstr>
      <vt:lpstr>Заседания ГМО в 2023-2024 уч году</vt:lpstr>
      <vt:lpstr>Методическое сопровождение процедуры медиации:</vt:lpstr>
      <vt:lpstr>Отработаны конфликтные ситуации</vt:lpstr>
      <vt:lpstr>«Правильный выбор»</vt:lpstr>
      <vt:lpstr>«Правильный выбор»</vt:lpstr>
      <vt:lpstr>«Правильный выбор»</vt:lpstr>
      <vt:lpstr>программы профилактики </vt:lpstr>
      <vt:lpstr>«Подростки 360»</vt:lpstr>
      <vt:lpstr>«Подростки 360»</vt:lpstr>
      <vt:lpstr>Единый алгоритм решения любого школьного конфликта</vt:lpstr>
      <vt:lpstr>Слайд 19</vt:lpstr>
      <vt:lpstr>Слайд 20</vt:lpstr>
      <vt:lpstr>Руководство школ обяжут мониторить буллинг учеников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информационных просветительских мероприятий для учащихся, педагогов, родителей по работе службы медиации»</dc:title>
  <dc:creator>Пользователь</dc:creator>
  <cp:lastModifiedBy>Sputnik</cp:lastModifiedBy>
  <cp:revision>67</cp:revision>
  <dcterms:created xsi:type="dcterms:W3CDTF">2022-10-21T23:44:33Z</dcterms:created>
  <dcterms:modified xsi:type="dcterms:W3CDTF">2024-09-26T05:29:50Z</dcterms:modified>
</cp:coreProperties>
</file>